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94" r:id="rId2"/>
    <p:sldId id="821" r:id="rId3"/>
    <p:sldId id="822" r:id="rId4"/>
    <p:sldId id="823" r:id="rId5"/>
    <p:sldId id="788" r:id="rId6"/>
    <p:sldId id="835" r:id="rId7"/>
    <p:sldId id="836" r:id="rId8"/>
    <p:sldId id="837" r:id="rId9"/>
    <p:sldId id="838" r:id="rId10"/>
    <p:sldId id="839" r:id="rId11"/>
    <p:sldId id="840" r:id="rId12"/>
    <p:sldId id="841" r:id="rId13"/>
    <p:sldId id="842" r:id="rId14"/>
    <p:sldId id="843" r:id="rId15"/>
    <p:sldId id="844" r:id="rId16"/>
    <p:sldId id="845" r:id="rId17"/>
    <p:sldId id="827" r:id="rId18"/>
    <p:sldId id="834" r:id="rId19"/>
    <p:sldId id="848" r:id="rId20"/>
    <p:sldId id="850" r:id="rId21"/>
    <p:sldId id="851" r:id="rId22"/>
    <p:sldId id="846" r:id="rId23"/>
    <p:sldId id="847" r:id="rId24"/>
    <p:sldId id="829" r:id="rId25"/>
    <p:sldId id="852" r:id="rId26"/>
    <p:sldId id="85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21"/>
            <p14:sldId id="822"/>
            <p14:sldId id="823"/>
            <p14:sldId id="788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7"/>
            <p14:sldId id="834"/>
            <p14:sldId id="848"/>
            <p14:sldId id="850"/>
            <p14:sldId id="851"/>
            <p14:sldId id="846"/>
            <p14:sldId id="847"/>
            <p14:sldId id="829"/>
            <p14:sldId id="852"/>
            <p14:sldId id="8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007DC5"/>
    <a:srgbClr val="436A81"/>
    <a:srgbClr val="FFE56A"/>
    <a:srgbClr val="4280AF"/>
    <a:srgbClr val="EED45C"/>
    <a:srgbClr val="9DAA7E"/>
    <a:srgbClr val="B4B4B4"/>
    <a:srgbClr val="B89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17/01/2026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</a:t>
              </a:r>
              <a:endParaRPr lang="en-US" sz="44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Языки программирования</a:t>
              </a:r>
              <a:endParaRPr lang="en-US" sz="3200" dirty="0">
                <a:solidFill>
                  <a:srgbClr val="F7FFFE"/>
                </a:solidFill>
                <a:effectLst>
                  <a:innerShdw dist="12700">
                    <a:prstClr val="black"/>
                  </a:innerShdw>
                </a:effectLst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где программы строятся на основе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функций в математическом смысле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Функции принимают и выдают данные,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изменяя внутреннее состояние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Функциональное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B48B3C-2306-43E1-829C-B42119BF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31" y="3223311"/>
            <a:ext cx="2756538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51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в котором длительные операции запускаются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без ожидания их завершения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блокируют дальнейшее выполнение программы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Асинхронное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C268DB-AE1D-4020-9BBD-1BBAB0D6D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89" y="3223316"/>
            <a:ext cx="6243623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10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основанное на использовании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объектов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которые могут содержать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данные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(свойства)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действия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(методы).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Объектно-ориентированное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F29E04-D063-47AC-9C11-C899E252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43" y="3223316"/>
            <a:ext cx="7591115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59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программ, которые могут работать с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другими программами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анализируя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изменяя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или даже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генерируя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их код.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Метапрограммирование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B8BC90-3025-492E-A7F7-C49E4A856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59" y="3223316"/>
            <a:ext cx="4921082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65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Это язык, в котором программист может работать с более абстрактными понятиями, близкими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 человеческому языку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а не к машинному коду.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Высокоуровневый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70B8BB7-D3D5-4616-9C24-19B649F0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21" y="3223310"/>
            <a:ext cx="3423159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9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Это язык, который позволяет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определить типы данных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выполнять синтаксический анализ и компиляцию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во время выполнения программы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Динамический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5B3642-56A9-4D3D-A1C5-0E314369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53" y="3223315"/>
            <a:ext cx="7603294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10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062667"/>
            <a:chOff x="455691" y="307819"/>
            <a:chExt cx="11280617" cy="206266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062667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Это язык, где есть существенный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ограничения на приведение типов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при присваиваниях и операциях.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Строгий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9D5A4F-D42D-4C20-89B9-238895F95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" b="2412"/>
          <a:stretch/>
        </p:blipFill>
        <p:spPr>
          <a:xfrm>
            <a:off x="2480920" y="2672171"/>
            <a:ext cx="7230160" cy="388107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9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python.org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B5CE75A-8B1C-4CF0-922C-8C971E088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4" y="1526175"/>
            <a:ext cx="11302332" cy="488483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7C34527-5AE7-48F0-8C05-09FD267D2750}"/>
              </a:ext>
            </a:extLst>
          </p:cNvPr>
          <p:cNvSpPr/>
          <p:nvPr/>
        </p:nvSpPr>
        <p:spPr>
          <a:xfrm>
            <a:off x="1608131" y="2281841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F6237-7090-47F4-83F1-0A947A063B1F}"/>
              </a:ext>
            </a:extLst>
          </p:cNvPr>
          <p:cNvSpPr/>
          <p:nvPr/>
        </p:nvSpPr>
        <p:spPr>
          <a:xfrm>
            <a:off x="3002384" y="2554521"/>
            <a:ext cx="1095968" cy="4414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E8E4B-5E79-4392-908B-A34200FFC262}"/>
              </a:ext>
            </a:extLst>
          </p:cNvPr>
          <p:cNvSpPr/>
          <p:nvPr/>
        </p:nvSpPr>
        <p:spPr>
          <a:xfrm>
            <a:off x="5275022" y="3568196"/>
            <a:ext cx="1599191" cy="3691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CE4F77-DA0A-4A52-A8DD-3B55813BEA84}"/>
              </a:ext>
            </a:extLst>
          </p:cNvPr>
          <p:cNvSpPr/>
          <p:nvPr/>
        </p:nvSpPr>
        <p:spPr>
          <a:xfrm flipH="1">
            <a:off x="6897164" y="3255986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447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 Install Manager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B1801A5-BBC6-49EF-A6E7-D340B846B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88" y="1535142"/>
            <a:ext cx="6444025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6574728" y="4678985"/>
            <a:ext cx="1194474" cy="3325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>
            <a:off x="5178933" y="4348440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5298E16-971D-45EA-B1E0-0EC04FD2889E}"/>
              </a:ext>
            </a:extLst>
          </p:cNvPr>
          <p:cNvSpPr/>
          <p:nvPr/>
        </p:nvSpPr>
        <p:spPr>
          <a:xfrm rot="5400000">
            <a:off x="2531029" y="3587109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49328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 Configuration – PATH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9B233E8-C271-417B-A41E-F70AF085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38" y="1535142"/>
            <a:ext cx="8914325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6497996" y="4774805"/>
            <a:ext cx="299257" cy="3662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 flipH="1">
            <a:off x="6822829" y="4461154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192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2408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Компилятор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A87843-D7CD-F627-6715-6E3B737E241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40" y="1584461"/>
            <a:ext cx="6727721" cy="500925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128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 Configuration – </a:t>
              </a:r>
              <a:r>
                <a:rPr lang="en-US" sz="4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CPython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AA1887E-E3C6-4958-889A-AFE46499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38" y="1535142"/>
            <a:ext cx="8914325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4426211" y="6007842"/>
            <a:ext cx="299257" cy="3662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 flipH="1">
            <a:off x="4751044" y="5694191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880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 Configuration – help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B34079-0635-4DEE-810F-786DCB1A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38" y="1535142"/>
            <a:ext cx="8914325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4112889" y="6007842"/>
            <a:ext cx="299257" cy="3662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 flipH="1">
            <a:off x="4437722" y="5694191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8288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jetbrains.com/</a:t>
              </a:r>
              <a:r>
                <a:rPr lang="en-US" sz="4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pycharm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7E8C2-D8AA-4AD2-8358-5461C3C93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94" y="1535141"/>
            <a:ext cx="10065613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3559089" y="4135364"/>
            <a:ext cx="682141" cy="2703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>
            <a:off x="2169231" y="3773755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27440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PyCharm Download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B30876-00EB-44CA-AE35-D316ED2D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63" y="1535139"/>
            <a:ext cx="11429474" cy="405848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683246" y="4016181"/>
            <a:ext cx="1114016" cy="3872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 rot="16200000">
            <a:off x="558113" y="4607243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2393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Установка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PyCharm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9CB0F00-6649-4676-BDB1-6F043200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19" y="1535138"/>
            <a:ext cx="6457163" cy="5020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99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проекта в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PyCharm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8762F3F-DFC3-410B-A458-A3CE6D3C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94" y="1535138"/>
            <a:ext cx="6943213" cy="50208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2FDDF6-7F84-4CCB-83FE-D3BB3CF3B694}"/>
              </a:ext>
            </a:extLst>
          </p:cNvPr>
          <p:cNvSpPr/>
          <p:nvPr/>
        </p:nvSpPr>
        <p:spPr>
          <a:xfrm>
            <a:off x="6524016" y="3521383"/>
            <a:ext cx="726333" cy="7728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8C3A37-EDAC-4D3B-B8D2-6831EDF4A793}"/>
              </a:ext>
            </a:extLst>
          </p:cNvPr>
          <p:cNvSpPr/>
          <p:nvPr/>
        </p:nvSpPr>
        <p:spPr>
          <a:xfrm rot="16200000">
            <a:off x="6205041" y="4503483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1871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Настройка проекта в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PyCharm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ED390C-054F-4A5F-A7D9-ABB55092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2" y="1543370"/>
            <a:ext cx="11644636" cy="303046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2FDDF6-7F84-4CCB-83FE-D3BB3CF3B694}"/>
              </a:ext>
            </a:extLst>
          </p:cNvPr>
          <p:cNvSpPr/>
          <p:nvPr/>
        </p:nvSpPr>
        <p:spPr>
          <a:xfrm>
            <a:off x="5424181" y="1690026"/>
            <a:ext cx="1162059" cy="407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8C3A37-EDAC-4D3B-B8D2-6831EDF4A793}"/>
              </a:ext>
            </a:extLst>
          </p:cNvPr>
          <p:cNvSpPr/>
          <p:nvPr/>
        </p:nvSpPr>
        <p:spPr>
          <a:xfrm rot="10800000" flipV="1">
            <a:off x="6614284" y="1396896"/>
            <a:ext cx="4083556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Название проекта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7D41D-2F7A-4078-BC6F-A49C6367E244}"/>
              </a:ext>
            </a:extLst>
          </p:cNvPr>
          <p:cNvSpPr/>
          <p:nvPr/>
        </p:nvSpPr>
        <p:spPr>
          <a:xfrm>
            <a:off x="4572661" y="2154856"/>
            <a:ext cx="370216" cy="407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2DC7F9-8A3C-4E48-8EDD-A42952403C5A}"/>
              </a:ext>
            </a:extLst>
          </p:cNvPr>
          <p:cNvSpPr/>
          <p:nvPr/>
        </p:nvSpPr>
        <p:spPr>
          <a:xfrm>
            <a:off x="5232679" y="2804253"/>
            <a:ext cx="599018" cy="407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DC7ED-CF0F-4677-86B6-A0C91DE9C20D}"/>
              </a:ext>
            </a:extLst>
          </p:cNvPr>
          <p:cNvSpPr/>
          <p:nvPr/>
        </p:nvSpPr>
        <p:spPr>
          <a:xfrm>
            <a:off x="3895183" y="3282878"/>
            <a:ext cx="1137214" cy="407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2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2408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Интерпретатор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920205-10AA-4DDB-98D5-30333B41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t="3831" r="8162" b="6070"/>
          <a:stretch/>
        </p:blipFill>
        <p:spPr>
          <a:xfrm>
            <a:off x="1841675" y="1584461"/>
            <a:ext cx="8508651" cy="500925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21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59486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Компиляция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VS 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интерпретация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45A783-A831-4F23-8329-680001C6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2" y="1855235"/>
            <a:ext cx="10162315" cy="44079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C74A5F-1331-4C25-9998-EF95FD7E1499}"/>
              </a:ext>
            </a:extLst>
          </p:cNvPr>
          <p:cNvSpPr/>
          <p:nvPr/>
        </p:nvSpPr>
        <p:spPr>
          <a:xfrm>
            <a:off x="9637059" y="3585882"/>
            <a:ext cx="1290917" cy="3496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4605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Мультипарадигмальный высокоуровневый язык программирования общего назначения с динамической строгой типизацией и автоматическим управлением памятью.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FBB29-0DFA-4BD9-8C4C-B9236CA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81" y="3223317"/>
            <a:ext cx="7680238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73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 поддерживает императивное, процедурное, структурное, функциональное, асинхронное, объектно-ориентированное программирование и метапрограммирование.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Мультипарадигмальный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EF6DFA6-7FDC-48FF-BBD9-EFA330699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060" y="3223314"/>
            <a:ext cx="5919881" cy="332993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2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1"/>
            <a:ext cx="11667993" cy="2889385"/>
            <a:chOff x="455691" y="307818"/>
            <a:chExt cx="11280617" cy="288938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2889385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исходном коде программы записываются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инструкции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которые выполняются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последовательно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Данные, полученные при выполнении инструкции, могут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записываться в память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или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читаться из памяти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последующими инструкциями.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Императивное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410A8D-9A6A-4194-9952-910D46DDB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13" y="3498886"/>
            <a:ext cx="5429975" cy="305436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87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при котором программа разбивается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отдельные процедуры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(подпрограммы, функции), которые выполняют конкретные задачи.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Процедурное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C05441F-39EB-4B0B-AF50-67BA2FE45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25" y="3223313"/>
            <a:ext cx="3771351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83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125297"/>
            <a:chOff x="455691" y="307819"/>
            <a:chExt cx="11280617" cy="212529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125297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при которой программа разрабатывается как иерархическая структура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 завершённых блоков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A010E0-EF0B-465C-861A-996F8BFE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55" y="2680568"/>
            <a:ext cx="7334291" cy="387267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82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4889</TotalTime>
  <Words>293</Words>
  <Application>Microsoft Office PowerPoint</Application>
  <PresentationFormat>Widescreen</PresentationFormat>
  <Paragraphs>44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1338</cp:revision>
  <dcterms:created xsi:type="dcterms:W3CDTF">2022-04-04T07:38:37Z</dcterms:created>
  <dcterms:modified xsi:type="dcterms:W3CDTF">2026-01-17T08:33:45Z</dcterms:modified>
</cp:coreProperties>
</file>